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7"/>
  </p:notesMasterIdLst>
  <p:sldIdLst>
    <p:sldId id="258" r:id="rId8"/>
    <p:sldId id="271" r:id="rId9"/>
    <p:sldId id="266" r:id="rId10"/>
    <p:sldId id="279" r:id="rId11"/>
    <p:sldId id="270" r:id="rId12"/>
    <p:sldId id="275" r:id="rId13"/>
    <p:sldId id="268" r:id="rId14"/>
    <p:sldId id="280" r:id="rId15"/>
    <p:sldId id="27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061" autoAdjust="0"/>
  </p:normalViewPr>
  <p:slideViewPr>
    <p:cSldViewPr snapToGrid="0">
      <p:cViewPr varScale="1">
        <p:scale>
          <a:sx n="65" d="100"/>
          <a:sy n="65" d="100"/>
        </p:scale>
        <p:origin x="91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9/9/2024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ea typeface="Calibri"/>
                <a:cs typeface="Calibri"/>
              </a:rPr>
              <a:t>Korrie</a:t>
            </a:r>
            <a:endParaRPr lang="en-US" dirty="0">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6:51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9625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6:51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6:51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6:51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492973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6:51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6:51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6:51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96569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9/9/2024 6:51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79676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9/9/2024</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9/9/2024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9/9/2024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9/9/2024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59" Type="http://schemas.openxmlformats.org/officeDocument/2006/relationships/slideLayout" Target="../slideLayouts/slideLayout70.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54" Type="http://schemas.openxmlformats.org/officeDocument/2006/relationships/slideLayout" Target="../slideLayouts/slideLayout65.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49" Type="http://schemas.openxmlformats.org/officeDocument/2006/relationships/slideLayout" Target="../slideLayouts/slideLayout60.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44" Type="http://schemas.openxmlformats.org/officeDocument/2006/relationships/slideLayout" Target="../slideLayouts/slideLayout55.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56" Type="http://schemas.openxmlformats.org/officeDocument/2006/relationships/slideLayout" Target="../slideLayouts/slideLayout67.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25" Type="http://schemas.openxmlformats.org/officeDocument/2006/relationships/slideLayout" Target="../slideLayouts/slideLayout36.xml"/><Relationship Id="rId46" Type="http://schemas.openxmlformats.org/officeDocument/2006/relationships/slideLayout" Target="../slideLayouts/slideLayout57.xml"/><Relationship Id="rId67" Type="http://schemas.openxmlformats.org/officeDocument/2006/relationships/slideLayout" Target="../slideLayouts/slideLayout78.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62" Type="http://schemas.openxmlformats.org/officeDocument/2006/relationships/slideLayout" Target="../slideLayouts/slideLayout73.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111" Type="http://schemas.openxmlformats.org/officeDocument/2006/relationships/slideLayout" Target="../slideLayouts/slideLayout122.xml"/><Relationship Id="rId15" Type="http://schemas.openxmlformats.org/officeDocument/2006/relationships/slideLayout" Target="../slideLayouts/slideLayout26.xml"/><Relationship Id="rId36" Type="http://schemas.openxmlformats.org/officeDocument/2006/relationships/slideLayout" Target="../slideLayouts/slideLayout47.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52" Type="http://schemas.openxmlformats.org/officeDocument/2006/relationships/slideLayout" Target="../slideLayouts/slideLayout63.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9/9/2024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25.xml"/></Relationships>
</file>

<file path=ppt/slides/_rels/slide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125.xml"/></Relationships>
</file>

<file path=ppt/slides/_rels/slide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34.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1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167887" cy="1107996"/>
          </a:xfrm>
        </p:spPr>
        <p:txBody>
          <a:bodyPr wrap="square" anchor="b">
            <a:normAutofit fontScale="90000"/>
          </a:bodyPr>
          <a:lstStyle/>
          <a:p>
            <a:r>
              <a:rPr lang="en-US">
                <a:cs typeface="Segoe UI"/>
              </a:rPr>
              <a:t>Student Ambassador Projects</a:t>
            </a:r>
            <a:endParaRPr lang="en-US"/>
          </a:p>
        </p:txBody>
      </p:sp>
      <p:sp>
        <p:nvSpPr>
          <p:cNvPr id="5" name="Text Placeholder 4"/>
          <p:cNvSpPr>
            <a:spLocks noGrp="1"/>
          </p:cNvSpPr>
          <p:nvPr>
            <p:ph type="body" sz="quarter" idx="12"/>
          </p:nvPr>
        </p:nvSpPr>
        <p:spPr>
          <a:xfrm>
            <a:off x="582042" y="3962400"/>
            <a:ext cx="4791816" cy="842460"/>
          </a:xfrm>
        </p:spPr>
        <p:txBody>
          <a:bodyPr vert="horz" wrap="square" lIns="0" tIns="0" rIns="0" bIns="0" rtlCol="0" anchor="t">
            <a:normAutofit/>
          </a:bodyPr>
          <a:lstStyle/>
          <a:p>
            <a:pPr>
              <a:spcAft>
                <a:spcPts val="600"/>
              </a:spcAft>
            </a:pPr>
            <a:r>
              <a:rPr lang="en-US" sz="5400" b="1" dirty="0" err="1">
                <a:cs typeface="Segoe UI"/>
              </a:rPr>
              <a:t>CleanCapture</a:t>
            </a:r>
            <a:endParaRPr lang="en-US" sz="5400" b="1"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316669208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31347" y="1506222"/>
            <a:ext cx="4544176" cy="757084"/>
          </a:xfrm>
        </p:spPr>
        <p:txBody>
          <a:bodyPr wrap="square" anchor="b">
            <a:normAutofit/>
          </a:bodyPr>
          <a:lstStyle/>
          <a:p>
            <a:pPr>
              <a:spcAft>
                <a:spcPts val="600"/>
              </a:spcAft>
            </a:pPr>
            <a:r>
              <a:rPr lang="en-US" sz="4800" b="1" dirty="0" err="1">
                <a:cs typeface="Segoe UI"/>
              </a:rPr>
              <a:t>CleanCapture</a:t>
            </a:r>
            <a:endParaRPr lang="en-US" sz="4800" b="1" dirty="0"/>
          </a:p>
        </p:txBody>
      </p:sp>
      <p:sp>
        <p:nvSpPr>
          <p:cNvPr id="5" name="Text Placeholder 4"/>
          <p:cNvSpPr>
            <a:spLocks noGrp="1"/>
          </p:cNvSpPr>
          <p:nvPr>
            <p:ph type="body" sz="quarter" idx="12"/>
          </p:nvPr>
        </p:nvSpPr>
        <p:spPr>
          <a:xfrm>
            <a:off x="531347" y="4315986"/>
            <a:ext cx="4791816" cy="2247045"/>
          </a:xfrm>
        </p:spPr>
        <p:txBody>
          <a:bodyPr vert="horz" wrap="square" lIns="0" tIns="0" rIns="0" bIns="0" rtlCol="0" anchor="t">
            <a:normAutofit/>
          </a:bodyPr>
          <a:lstStyle/>
          <a:p>
            <a:pPr>
              <a:spcAft>
                <a:spcPts val="600"/>
              </a:spcAft>
            </a:pPr>
            <a:r>
              <a:rPr lang="en-US" b="1" dirty="0"/>
              <a:t>⁠Jaures </a:t>
            </a:r>
            <a:r>
              <a:rPr lang="en-US" b="1" dirty="0" err="1"/>
              <a:t>Beinjamin</a:t>
            </a:r>
            <a:r>
              <a:rPr lang="en-US" b="1" dirty="0"/>
              <a:t> FOTSING</a:t>
            </a:r>
            <a:endParaRPr lang="en-US" b="1" dirty="0">
              <a:cs typeface="Segoe UI"/>
            </a:endParaRPr>
          </a:p>
          <a:p>
            <a:pPr>
              <a:spcAft>
                <a:spcPts val="600"/>
              </a:spcAft>
            </a:pPr>
            <a:r>
              <a:rPr lang="en-US" b="1" dirty="0">
                <a:cs typeface="Segoe UI"/>
              </a:rPr>
              <a:t>Ridwan Abdurahman </a:t>
            </a:r>
          </a:p>
          <a:p>
            <a:pPr>
              <a:spcAft>
                <a:spcPts val="600"/>
              </a:spcAft>
            </a:pPr>
            <a:r>
              <a:rPr lang="en-US" b="1" dirty="0"/>
              <a:t>Hasan Jehangir</a:t>
            </a:r>
            <a:endParaRPr lang="en-US" b="1" dirty="0">
              <a:cs typeface="Segoe UI"/>
            </a:endParaRPr>
          </a:p>
          <a:p>
            <a:pPr>
              <a:spcAft>
                <a:spcPts val="600"/>
              </a:spcAft>
            </a:pPr>
            <a:endParaRPr lang="en-US" b="1" dirty="0">
              <a:cs typeface="Segoe UI"/>
            </a:endParaRPr>
          </a:p>
          <a:p>
            <a:pPr>
              <a:spcAft>
                <a:spcPts val="600"/>
              </a:spcAft>
            </a:pPr>
            <a:endParaRPr lang="en-US" dirty="0"/>
          </a:p>
        </p:txBody>
      </p:sp>
      <p:sp>
        <p:nvSpPr>
          <p:cNvPr id="8" name="Title 3">
            <a:extLst>
              <a:ext uri="{FF2B5EF4-FFF2-40B4-BE49-F238E27FC236}">
                <a16:creationId xmlns:a16="http://schemas.microsoft.com/office/drawing/2014/main" id="{2A97BFA7-25BC-EAFD-EA7C-5569E72B9959}"/>
              </a:ext>
            </a:extLst>
          </p:cNvPr>
          <p:cNvSpPr txBox="1">
            <a:spLocks/>
          </p:cNvSpPr>
          <p:nvPr/>
        </p:nvSpPr>
        <p:spPr>
          <a:xfrm>
            <a:off x="582042" y="2895600"/>
            <a:ext cx="4544176" cy="1276304"/>
          </a:xfrm>
          <a:prstGeom prst="rect">
            <a:avLst/>
          </a:prstGeom>
        </p:spPr>
        <p:txBody>
          <a:bodyPr vert="horz" wrap="square" lIns="0" tIns="0" rIns="0" bIns="0" rtlCol="0" anchor="b" anchorCtr="0">
            <a:normAutofit fontScale="97500"/>
          </a:bodyPr>
          <a:lstStyle>
            <a:lvl1pPr algn="l" defTabSz="932742" rtl="0" eaLnBrk="1" latinLnBrk="0" hangingPunct="1">
              <a:lnSpc>
                <a:spcPct val="100000"/>
              </a:lnSpc>
              <a:spcBef>
                <a:spcPct val="0"/>
              </a:spcBef>
              <a:buNone/>
              <a:defRPr lang="en-US" sz="3600" b="0" kern="1200" cap="none" spc="-50" baseline="0">
                <a:ln w="3175">
                  <a:noFill/>
                </a:ln>
                <a:solidFill>
                  <a:srgbClr val="D59DFF"/>
                </a:solidFill>
                <a:effectLst/>
                <a:latin typeface="+mj-lt"/>
                <a:ea typeface="+mn-ea"/>
                <a:cs typeface="Segoe UI" pitchFamily="34" charset="0"/>
              </a:defRPr>
            </a:lvl1pPr>
          </a:lstStyle>
          <a:p>
            <a:endParaRPr lang="en-US" sz="5300"/>
          </a:p>
        </p:txBody>
      </p:sp>
      <p:sp>
        <p:nvSpPr>
          <p:cNvPr id="13" name="Title 3">
            <a:extLst>
              <a:ext uri="{FF2B5EF4-FFF2-40B4-BE49-F238E27FC236}">
                <a16:creationId xmlns:a16="http://schemas.microsoft.com/office/drawing/2014/main" id="{197669B6-6C01-E295-779E-774EFF758951}"/>
              </a:ext>
            </a:extLst>
          </p:cNvPr>
          <p:cNvSpPr txBox="1">
            <a:spLocks/>
          </p:cNvSpPr>
          <p:nvPr/>
        </p:nvSpPr>
        <p:spPr>
          <a:xfrm>
            <a:off x="531347" y="2790847"/>
            <a:ext cx="4544176" cy="1276304"/>
          </a:xfrm>
          <a:prstGeom prst="rect">
            <a:avLst/>
          </a:prstGeom>
        </p:spPr>
        <p:txBody>
          <a:bodyPr vert="horz" wrap="square" lIns="0" tIns="0" rIns="0" bIns="0" rtlCol="0" anchor="b" anchorCtr="0">
            <a:normAutofit fontScale="97500"/>
          </a:bodyPr>
          <a:lstStyle>
            <a:lvl1pPr algn="l" defTabSz="932742" rtl="0" eaLnBrk="1" latinLnBrk="0" hangingPunct="1">
              <a:lnSpc>
                <a:spcPct val="100000"/>
              </a:lnSpc>
              <a:spcBef>
                <a:spcPct val="0"/>
              </a:spcBef>
              <a:buNone/>
              <a:defRPr lang="en-US" sz="3600" b="0" kern="1200" cap="none" spc="-50" baseline="0">
                <a:ln w="3175">
                  <a:noFill/>
                </a:ln>
                <a:solidFill>
                  <a:srgbClr val="D59DFF"/>
                </a:solidFill>
                <a:effectLst/>
                <a:latin typeface="+mj-lt"/>
                <a:ea typeface="+mn-ea"/>
                <a:cs typeface="Segoe UI" pitchFamily="34" charset="0"/>
              </a:defRPr>
            </a:lvl1pPr>
          </a:lstStyle>
          <a:p>
            <a:r>
              <a:rPr lang="en-US" sz="4000" b="1" dirty="0" err="1">
                <a:latin typeface="STXingkai" panose="020B0503020204020204" pitchFamily="2" charset="-122"/>
                <a:ea typeface="STXingkai" panose="020B0503020204020204" pitchFamily="2" charset="-122"/>
                <a:cs typeface="Segoe UI"/>
              </a:rPr>
              <a:t>BrainPhoto</a:t>
            </a:r>
            <a:r>
              <a:rPr lang="en-US" sz="4000" b="1" dirty="0">
                <a:latin typeface="STXingkai" panose="020B0503020204020204" pitchFamily="2" charset="-122"/>
                <a:ea typeface="STXingkai" panose="020B0503020204020204" pitchFamily="2" charset="-122"/>
                <a:cs typeface="Segoe UI"/>
              </a:rPr>
              <a:t> Team</a:t>
            </a:r>
            <a:endParaRPr lang="en-US" sz="4000" dirty="0">
              <a:latin typeface="STXingkai" panose="020B0503020204020204" pitchFamily="2" charset="-122"/>
              <a:ea typeface="STXingkai" panose="020B0503020204020204" pitchFamily="2" charset="-122"/>
            </a:endParaRPr>
          </a:p>
        </p:txBody>
      </p:sp>
      <p:pic>
        <p:nvPicPr>
          <p:cNvPr id="10" name="Picture 9" descr="A cartoon of a green trash can&#10;&#10;Description automatically generated">
            <a:extLst>
              <a:ext uri="{FF2B5EF4-FFF2-40B4-BE49-F238E27FC236}">
                <a16:creationId xmlns:a16="http://schemas.microsoft.com/office/drawing/2014/main" id="{A0ECE6B3-6E1B-F12C-A299-FFF7E1EF45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764695" y="438690"/>
            <a:ext cx="6427304" cy="5980618"/>
          </a:xfrm>
          <a:prstGeom prst="rect">
            <a:avLst/>
          </a:prstGeom>
        </p:spPr>
      </p:pic>
    </p:spTree>
    <p:extLst>
      <p:ext uri="{BB962C8B-B14F-4D97-AF65-F5344CB8AC3E}">
        <p14:creationId xmlns:p14="http://schemas.microsoft.com/office/powerpoint/2010/main" val="247348252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Problem Statement</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8263" y="1770932"/>
            <a:ext cx="5507737" cy="4762604"/>
          </a:xfrm>
          <a:prstGeom prst="rect">
            <a:avLst/>
          </a:prstGeom>
        </p:spPr>
        <p:txBody>
          <a:bodyPr vert="horz" wrap="square" lIns="0" tIns="0" rIns="0" bIns="0" rtlCol="0" anchor="t">
            <a:normAutofit fontScale="8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150000"/>
              </a:lnSpc>
            </a:pPr>
            <a:r>
              <a:rPr lang="en-US" sz="2600" b="1" dirty="0"/>
              <a:t>Global Waste Management Challenges</a:t>
            </a:r>
          </a:p>
          <a:p>
            <a:pPr defTabSz="932742">
              <a:lnSpc>
                <a:spcPct val="150000"/>
              </a:lnSpc>
            </a:pPr>
            <a:endParaRPr lang="en-US" sz="2600" b="1" dirty="0"/>
          </a:p>
          <a:p>
            <a:pPr marL="285750" indent="-285750" defTabSz="932742">
              <a:lnSpc>
                <a:spcPct val="150000"/>
              </a:lnSpc>
              <a:buFont typeface="Arial" panose="020B0604020202020204" pitchFamily="34" charset="0"/>
              <a:buChar char="•"/>
            </a:pPr>
            <a:r>
              <a:rPr lang="en-US" sz="2100" b="1" dirty="0"/>
              <a:t>Landfill Overuse</a:t>
            </a:r>
            <a:r>
              <a:rPr lang="en-US" sz="2100" dirty="0"/>
              <a:t>: Rapidly growing landfills are consuming valuable land and contributing to long-term environmental hazards.</a:t>
            </a:r>
          </a:p>
          <a:p>
            <a:pPr marL="285750" indent="-285750" defTabSz="932742">
              <a:lnSpc>
                <a:spcPct val="150000"/>
              </a:lnSpc>
              <a:buFont typeface="Arial" panose="020B0604020202020204" pitchFamily="34" charset="0"/>
              <a:buChar char="•"/>
            </a:pPr>
            <a:r>
              <a:rPr lang="en-US" sz="2100" b="1" dirty="0"/>
              <a:t>Eutrophication</a:t>
            </a:r>
            <a:r>
              <a:rPr lang="en-US" sz="2100" dirty="0"/>
              <a:t>: Runoff from landfills causes nutrient pollution, harming aquatic ecosystems.</a:t>
            </a:r>
          </a:p>
          <a:p>
            <a:pPr marL="285750" indent="-285750" defTabSz="932742">
              <a:lnSpc>
                <a:spcPct val="150000"/>
              </a:lnSpc>
              <a:buFont typeface="Arial" panose="020B0604020202020204" pitchFamily="34" charset="0"/>
              <a:buChar char="•"/>
            </a:pPr>
            <a:r>
              <a:rPr lang="en-US" sz="2100" b="1" dirty="0"/>
              <a:t>Toxic Waste </a:t>
            </a:r>
            <a:r>
              <a:rPr lang="en-US" sz="2100" dirty="0"/>
              <a:t>Consumption: Animals ingest waste, leading to bioaccumulation of toxins.</a:t>
            </a:r>
          </a:p>
          <a:p>
            <a:pPr marL="285750" indent="-285750" defTabSz="932742">
              <a:lnSpc>
                <a:spcPct val="150000"/>
              </a:lnSpc>
              <a:buFont typeface="Arial" panose="020B0604020202020204" pitchFamily="34" charset="0"/>
              <a:buChar char="•"/>
            </a:pPr>
            <a:r>
              <a:rPr lang="en-US" sz="2100" b="1" dirty="0"/>
              <a:t>Leachate Contamination</a:t>
            </a:r>
            <a:r>
              <a:rPr lang="en-US" sz="2100" dirty="0"/>
              <a:t>: Hazardous liquids from landfills seep into soil, threatening groundwater.</a:t>
            </a:r>
          </a:p>
          <a:p>
            <a:pPr marL="285750" indent="-285750" defTabSz="932742">
              <a:lnSpc>
                <a:spcPct val="150000"/>
              </a:lnSpc>
              <a:buFont typeface="Arial" panose="020B0604020202020204" pitchFamily="34" charset="0"/>
              <a:buChar char="•"/>
            </a:pPr>
            <a:r>
              <a:rPr lang="en-US" sz="2100" b="1" dirty="0"/>
              <a:t>Pollution:</a:t>
            </a:r>
            <a:r>
              <a:rPr lang="en-US" sz="2100" dirty="0"/>
              <a:t> Improper waste management leads to widespread air, water, and soil pollution.</a:t>
            </a:r>
          </a:p>
        </p:txBody>
      </p:sp>
      <p:pic>
        <p:nvPicPr>
          <p:cNvPr id="6" name="Picture 5" descr="A cartoon of a planet with garbage around it&#10;&#10;Description automatically generated">
            <a:extLst>
              <a:ext uri="{FF2B5EF4-FFF2-40B4-BE49-F238E27FC236}">
                <a16:creationId xmlns:a16="http://schemas.microsoft.com/office/drawing/2014/main" id="{873430FD-7ECB-6C8A-1F0B-E23E937A60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350263"/>
            <a:ext cx="5507737" cy="5507737"/>
          </a:xfrm>
          <a:prstGeom prst="rect">
            <a:avLst/>
          </a:prstGeom>
        </p:spPr>
      </p:pic>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8263" y="1726687"/>
            <a:ext cx="7320937" cy="5131313"/>
          </a:xfrm>
          <a:prstGeom prst="rect">
            <a:avLst/>
          </a:prstGeom>
        </p:spPr>
        <p:txBody>
          <a:bodyPr vert="horz" wrap="square" lIns="0" tIns="0" rIns="0" bIns="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r>
              <a:rPr lang="en-US" sz="1700" b="1" dirty="0">
                <a:solidFill>
                  <a:srgbClr val="3B2E58"/>
                </a:solidFill>
              </a:rPr>
              <a:t>Why We Built </a:t>
            </a:r>
            <a:r>
              <a:rPr lang="en-US" sz="1700" b="1" dirty="0" err="1">
                <a:solidFill>
                  <a:srgbClr val="3B2E58"/>
                </a:solidFill>
              </a:rPr>
              <a:t>CleanCapture</a:t>
            </a:r>
            <a:r>
              <a:rPr lang="en-US" sz="1700" b="1" dirty="0">
                <a:solidFill>
                  <a:srgbClr val="3B2E58"/>
                </a:solidFill>
              </a:rPr>
              <a:t> </a:t>
            </a:r>
          </a:p>
          <a:p>
            <a:pPr defTabSz="932742"/>
            <a:r>
              <a:rPr lang="en-US" sz="1700" dirty="0" err="1">
                <a:solidFill>
                  <a:srgbClr val="3B2E58"/>
                </a:solidFill>
              </a:rPr>
              <a:t>CleanCapture</a:t>
            </a:r>
            <a:r>
              <a:rPr lang="en-US" sz="1700" dirty="0">
                <a:solidFill>
                  <a:srgbClr val="3B2E58"/>
                </a:solidFill>
              </a:rPr>
              <a:t> was developed out of a need to improve waste management practices globally. The core idea is to harness the power of AI to automatically detect and classify waste into organic, recyclable, and non-recyclable categories.</a:t>
            </a:r>
          </a:p>
          <a:p>
            <a:pPr defTabSz="932742"/>
            <a:endParaRPr lang="en-US" sz="1700" dirty="0">
              <a:solidFill>
                <a:srgbClr val="3B2E58"/>
              </a:solidFill>
            </a:endParaRPr>
          </a:p>
          <a:p>
            <a:pPr defTabSz="932742"/>
            <a:r>
              <a:rPr lang="en-US" sz="1700" b="1" dirty="0">
                <a:solidFill>
                  <a:srgbClr val="3B2E58"/>
                </a:solidFill>
              </a:rPr>
              <a:t>Key Features</a:t>
            </a:r>
          </a:p>
          <a:p>
            <a:pPr marL="285750" indent="-285750" defTabSz="932742">
              <a:buFont typeface="Arial" panose="020B0604020202020204" pitchFamily="34" charset="0"/>
              <a:buChar char="•"/>
            </a:pPr>
            <a:r>
              <a:rPr lang="en-US" sz="1700" b="1" dirty="0">
                <a:solidFill>
                  <a:srgbClr val="3B2E58"/>
                </a:solidFill>
              </a:rPr>
              <a:t>Waste Detection</a:t>
            </a:r>
            <a:r>
              <a:rPr lang="en-US" sz="1700" dirty="0">
                <a:solidFill>
                  <a:srgbClr val="3B2E58"/>
                </a:solidFill>
              </a:rPr>
              <a:t>: Users can capture or upload images of waste materials. The app uses Azure Custom Vision to accurately detect and classify waste types.</a:t>
            </a:r>
          </a:p>
          <a:p>
            <a:pPr marL="285750" indent="-285750" defTabSz="932742">
              <a:buFont typeface="Arial" panose="020B0604020202020204" pitchFamily="34" charset="0"/>
              <a:buChar char="•"/>
            </a:pPr>
            <a:r>
              <a:rPr lang="en-US" sz="1700" b="1" dirty="0">
                <a:solidFill>
                  <a:srgbClr val="3B2E58"/>
                </a:solidFill>
              </a:rPr>
              <a:t>Recycling Guidelines</a:t>
            </a:r>
            <a:r>
              <a:rPr lang="en-US" sz="1700" dirty="0">
                <a:solidFill>
                  <a:srgbClr val="3B2E58"/>
                </a:solidFill>
              </a:rPr>
              <a:t>: The app includes guidelines on proper waste disposal, encouraging users to adopt sustainable practices.</a:t>
            </a:r>
          </a:p>
          <a:p>
            <a:pPr marL="285750" indent="-285750" defTabSz="932742">
              <a:buFont typeface="Arial" panose="020B0604020202020204" pitchFamily="34" charset="0"/>
              <a:buChar char="•"/>
            </a:pPr>
            <a:r>
              <a:rPr lang="en-US" sz="1700" b="1" dirty="0">
                <a:solidFill>
                  <a:srgbClr val="3B2E58"/>
                </a:solidFill>
              </a:rPr>
              <a:t>AI Chat Integration</a:t>
            </a:r>
            <a:r>
              <a:rPr lang="en-US" sz="1700" dirty="0">
                <a:solidFill>
                  <a:srgbClr val="3B2E58"/>
                </a:solidFill>
              </a:rPr>
              <a:t>: Interactive support for waste management queries. users can engage with an AI chatbot to get real-time advice on waste management. This feature enhances user experience by providing instant, personalized support.</a:t>
            </a:r>
          </a:p>
          <a:p>
            <a:pPr marL="285750" indent="-285750" defTabSz="932742">
              <a:buFont typeface="Arial" panose="020B0604020202020204" pitchFamily="34" charset="0"/>
              <a:buChar char="•"/>
            </a:pPr>
            <a:r>
              <a:rPr lang="en-US" sz="1700" b="1" dirty="0">
                <a:solidFill>
                  <a:srgbClr val="3B2E58"/>
                </a:solidFill>
              </a:rPr>
              <a:t>User-Friendly Interface</a:t>
            </a:r>
            <a:r>
              <a:rPr lang="en-US" sz="1700" dirty="0">
                <a:solidFill>
                  <a:srgbClr val="3B2E58"/>
                </a:solidFill>
              </a:rPr>
              <a:t>: The app is designed with simplicity in mind, allowing users to navigate, upload images, and receive classifications easily.</a:t>
            </a:r>
          </a:p>
          <a:p>
            <a:pPr defTabSz="932742"/>
            <a:endParaRPr lang="en-US" sz="1700" dirty="0">
              <a:solidFill>
                <a:srgbClr val="3B2E58"/>
              </a:solidFill>
            </a:endParaRPr>
          </a:p>
        </p:txBody>
      </p:sp>
      <p:pic>
        <p:nvPicPr>
          <p:cNvPr id="6" name="Picture 5">
            <a:extLst>
              <a:ext uri="{FF2B5EF4-FFF2-40B4-BE49-F238E27FC236}">
                <a16:creationId xmlns:a16="http://schemas.microsoft.com/office/drawing/2014/main" id="{2E8780D7-1AE2-F0A9-B06F-3997454BF6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5735" y="1726687"/>
            <a:ext cx="4836651" cy="4836651"/>
          </a:xfrm>
          <a:prstGeom prst="rect">
            <a:avLst/>
          </a:prstGeom>
        </p:spPr>
      </p:pic>
    </p:spTree>
    <p:extLst>
      <p:ext uri="{BB962C8B-B14F-4D97-AF65-F5344CB8AC3E}">
        <p14:creationId xmlns:p14="http://schemas.microsoft.com/office/powerpoint/2010/main" val="1640387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Technology Stack</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endParaRPr lang="en-US" sz="2600" b="1">
              <a:cs typeface="Segoe UI"/>
            </a:endParaRPr>
          </a:p>
        </p:txBody>
      </p:sp>
      <p:sp>
        <p:nvSpPr>
          <p:cNvPr id="22" name="TextBox 21">
            <a:extLst>
              <a:ext uri="{FF2B5EF4-FFF2-40B4-BE49-F238E27FC236}">
                <a16:creationId xmlns:a16="http://schemas.microsoft.com/office/drawing/2014/main" id="{7B07BF0C-B04D-D948-DA3F-CFABD315D3B5}"/>
              </a:ext>
            </a:extLst>
          </p:cNvPr>
          <p:cNvSpPr txBox="1"/>
          <p:nvPr/>
        </p:nvSpPr>
        <p:spPr>
          <a:xfrm>
            <a:off x="584200" y="2236066"/>
            <a:ext cx="9636432" cy="2031325"/>
          </a:xfrm>
          <a:prstGeom prst="rect">
            <a:avLst/>
          </a:prstGeom>
          <a:noFill/>
        </p:spPr>
        <p:txBody>
          <a:bodyPr wrap="square">
            <a:spAutoFit/>
          </a:bodyPr>
          <a:lstStyle/>
          <a:p>
            <a:pPr marL="285750" indent="-285750" defTabSz="932742">
              <a:buFont typeface="Arial" panose="020B0604020202020204" pitchFamily="34" charset="0"/>
              <a:buChar char="•"/>
            </a:pPr>
            <a:r>
              <a:rPr lang="en-US" b="1" dirty="0">
                <a:solidFill>
                  <a:srgbClr val="3B2E58"/>
                </a:solidFill>
              </a:rPr>
              <a:t>Azure Custom Vision: </a:t>
            </a:r>
            <a:r>
              <a:rPr lang="en-US" dirty="0">
                <a:solidFill>
                  <a:srgbClr val="3B2E58"/>
                </a:solidFill>
              </a:rPr>
              <a:t>Used for training the waste detection model with high precision.</a:t>
            </a:r>
          </a:p>
          <a:p>
            <a:pPr marL="285750" indent="-285750" defTabSz="932742">
              <a:buFont typeface="Arial" panose="020B0604020202020204" pitchFamily="34" charset="0"/>
              <a:buChar char="•"/>
            </a:pPr>
            <a:r>
              <a:rPr lang="en-US" b="1" dirty="0">
                <a:solidFill>
                  <a:srgbClr val="3B2E58"/>
                </a:solidFill>
              </a:rPr>
              <a:t>Azure OpenAI: </a:t>
            </a:r>
            <a:r>
              <a:rPr lang="en-US" dirty="0">
                <a:solidFill>
                  <a:srgbClr val="3B2E58"/>
                </a:solidFill>
              </a:rPr>
              <a:t>Powers the AI Chat feature, providing users with real-time advice and support on waste management.</a:t>
            </a:r>
          </a:p>
          <a:p>
            <a:pPr marL="285750" indent="-285750" defTabSz="932742">
              <a:buFont typeface="Arial" panose="020B0604020202020204" pitchFamily="34" charset="0"/>
              <a:buChar char="•"/>
            </a:pPr>
            <a:r>
              <a:rPr lang="en-US" b="1" dirty="0" err="1">
                <a:solidFill>
                  <a:srgbClr val="3B2E58"/>
                </a:solidFill>
              </a:rPr>
              <a:t>Streamlit</a:t>
            </a:r>
            <a:r>
              <a:rPr lang="en-US" b="1" dirty="0">
                <a:solidFill>
                  <a:srgbClr val="3B2E58"/>
                </a:solidFill>
              </a:rPr>
              <a:t>: </a:t>
            </a:r>
            <a:r>
              <a:rPr lang="en-US" dirty="0">
                <a:solidFill>
                  <a:srgbClr val="3B2E58"/>
                </a:solidFill>
              </a:rPr>
              <a:t>The framework used to develop the web application, enabling rapid development and a user-friendly interface.</a:t>
            </a:r>
          </a:p>
          <a:p>
            <a:pPr marL="285750" indent="-285750" defTabSz="932742">
              <a:buFont typeface="Arial" panose="020B0604020202020204" pitchFamily="34" charset="0"/>
              <a:buChar char="•"/>
            </a:pPr>
            <a:r>
              <a:rPr lang="en-US" b="1" dirty="0">
                <a:solidFill>
                  <a:srgbClr val="3B2E58"/>
                </a:solidFill>
              </a:rPr>
              <a:t>Deployment on Azure Web App Services</a:t>
            </a:r>
            <a:r>
              <a:rPr lang="en-US" dirty="0">
                <a:solidFill>
                  <a:srgbClr val="3B2E58"/>
                </a:solidFill>
              </a:rPr>
              <a:t>: The entire application is deployed on Azure, ensuring scalability and availability.</a:t>
            </a:r>
          </a:p>
        </p:txBody>
      </p:sp>
      <p:grpSp>
        <p:nvGrpSpPr>
          <p:cNvPr id="3" name="Group 2">
            <a:extLst>
              <a:ext uri="{FF2B5EF4-FFF2-40B4-BE49-F238E27FC236}">
                <a16:creationId xmlns:a16="http://schemas.microsoft.com/office/drawing/2014/main" id="{BC6CA23D-203A-AB9A-4D65-E25BEEE9C841}"/>
              </a:ext>
            </a:extLst>
          </p:cNvPr>
          <p:cNvGrpSpPr/>
          <p:nvPr/>
        </p:nvGrpSpPr>
        <p:grpSpPr>
          <a:xfrm>
            <a:off x="775928" y="4438557"/>
            <a:ext cx="9636431" cy="1682024"/>
            <a:chOff x="1498600" y="4320570"/>
            <a:chExt cx="8568544" cy="1561695"/>
          </a:xfrm>
        </p:grpSpPr>
        <p:sp>
          <p:nvSpPr>
            <p:cNvPr id="14" name="Freeform 3">
              <a:extLst>
                <a:ext uri="{FF2B5EF4-FFF2-40B4-BE49-F238E27FC236}">
                  <a16:creationId xmlns:a16="http://schemas.microsoft.com/office/drawing/2014/main" id="{D7DD2BE6-8A66-6427-1048-0B0F4F036FBC}"/>
                </a:ext>
              </a:extLst>
            </p:cNvPr>
            <p:cNvSpPr/>
            <p:nvPr/>
          </p:nvSpPr>
          <p:spPr>
            <a:xfrm>
              <a:off x="1498600" y="4542990"/>
              <a:ext cx="2144252" cy="1185605"/>
            </a:xfrm>
            <a:custGeom>
              <a:avLst/>
              <a:gdLst/>
              <a:ahLst/>
              <a:cxnLst/>
              <a:rect l="l" t="t" r="r" b="b"/>
              <a:pathLst>
                <a:path w="1893401" h="1169315">
                  <a:moveTo>
                    <a:pt x="0" y="0"/>
                  </a:moveTo>
                  <a:lnTo>
                    <a:pt x="1893401" y="0"/>
                  </a:lnTo>
                  <a:lnTo>
                    <a:pt x="1893401" y="1169315"/>
                  </a:lnTo>
                  <a:lnTo>
                    <a:pt x="0" y="1169315"/>
                  </a:lnTo>
                  <a:lnTo>
                    <a:pt x="0" y="0"/>
                  </a:lnTo>
                  <a:close/>
                </a:path>
              </a:pathLst>
            </a:custGeom>
            <a:blipFill>
              <a:blip r:embed="rId3"/>
              <a:stretch>
                <a:fillRect l="-15400"/>
              </a:stretch>
            </a:blipFill>
          </p:spPr>
          <p:txBody>
            <a:bodyPr/>
            <a:lstStyle/>
            <a:p>
              <a:endParaRPr lang="en-NG"/>
            </a:p>
          </p:txBody>
        </p:sp>
        <p:sp>
          <p:nvSpPr>
            <p:cNvPr id="15" name="Freeform 4">
              <a:extLst>
                <a:ext uri="{FF2B5EF4-FFF2-40B4-BE49-F238E27FC236}">
                  <a16:creationId xmlns:a16="http://schemas.microsoft.com/office/drawing/2014/main" id="{CEAA96C9-2480-7E42-4535-87895EFC9725}"/>
                </a:ext>
              </a:extLst>
            </p:cNvPr>
            <p:cNvSpPr/>
            <p:nvPr/>
          </p:nvSpPr>
          <p:spPr>
            <a:xfrm>
              <a:off x="3642852" y="4508616"/>
              <a:ext cx="2144252" cy="1185605"/>
            </a:xfrm>
            <a:custGeom>
              <a:avLst/>
              <a:gdLst/>
              <a:ahLst/>
              <a:cxnLst/>
              <a:rect l="l" t="t" r="r" b="b"/>
              <a:pathLst>
                <a:path w="1969851" h="1289457">
                  <a:moveTo>
                    <a:pt x="0" y="0"/>
                  </a:moveTo>
                  <a:lnTo>
                    <a:pt x="1969851" y="0"/>
                  </a:lnTo>
                  <a:lnTo>
                    <a:pt x="1969851" y="1289458"/>
                  </a:lnTo>
                  <a:lnTo>
                    <a:pt x="0" y="1289458"/>
                  </a:lnTo>
                  <a:lnTo>
                    <a:pt x="0" y="0"/>
                  </a:lnTo>
                  <a:close/>
                </a:path>
              </a:pathLst>
            </a:custGeom>
            <a:blipFill>
              <a:blip r:embed="rId4"/>
              <a:stretch>
                <a:fillRect b="-52765"/>
              </a:stretch>
            </a:blipFill>
          </p:spPr>
          <p:txBody>
            <a:bodyPr/>
            <a:lstStyle/>
            <a:p>
              <a:endParaRPr lang="en-NG" dirty="0"/>
            </a:p>
          </p:txBody>
        </p:sp>
        <p:sp>
          <p:nvSpPr>
            <p:cNvPr id="19" name="Freeform 8">
              <a:extLst>
                <a:ext uri="{FF2B5EF4-FFF2-40B4-BE49-F238E27FC236}">
                  <a16:creationId xmlns:a16="http://schemas.microsoft.com/office/drawing/2014/main" id="{E24A114E-21A2-F2CF-8D32-8C7B76CE1E40}"/>
                </a:ext>
              </a:extLst>
            </p:cNvPr>
            <p:cNvSpPr/>
            <p:nvPr/>
          </p:nvSpPr>
          <p:spPr>
            <a:xfrm>
              <a:off x="8511973" y="4320570"/>
              <a:ext cx="1555171" cy="1561695"/>
            </a:xfrm>
            <a:custGeom>
              <a:avLst/>
              <a:gdLst/>
              <a:ahLst/>
              <a:cxnLst/>
              <a:rect l="l" t="t" r="r" b="b"/>
              <a:pathLst>
                <a:path w="1617472" h="1617472">
                  <a:moveTo>
                    <a:pt x="0" y="0"/>
                  </a:moveTo>
                  <a:lnTo>
                    <a:pt x="1617472" y="0"/>
                  </a:lnTo>
                  <a:lnTo>
                    <a:pt x="1617472" y="1617472"/>
                  </a:lnTo>
                  <a:lnTo>
                    <a:pt x="0" y="1617472"/>
                  </a:lnTo>
                  <a:lnTo>
                    <a:pt x="0" y="0"/>
                  </a:lnTo>
                  <a:close/>
                </a:path>
              </a:pathLst>
            </a:custGeom>
            <a:blipFill>
              <a:blip r:embed="rId5"/>
              <a:stretch>
                <a:fillRect/>
              </a:stretch>
            </a:blipFill>
          </p:spPr>
          <p:txBody>
            <a:bodyPr/>
            <a:lstStyle/>
            <a:p>
              <a:endParaRPr lang="en-NG"/>
            </a:p>
          </p:txBody>
        </p:sp>
        <p:pic>
          <p:nvPicPr>
            <p:cNvPr id="2050" name="Picture 2" descr="Streamlit Logo PNG Vector (SVG) Free Download">
              <a:extLst>
                <a:ext uri="{FF2B5EF4-FFF2-40B4-BE49-F238E27FC236}">
                  <a16:creationId xmlns:a16="http://schemas.microsoft.com/office/drawing/2014/main" id="{574B2DD3-81FB-9D9A-D4D5-B488EE2C95D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58491" y="4542990"/>
              <a:ext cx="2182095" cy="1185605"/>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TextBox 4">
            <a:extLst>
              <a:ext uri="{FF2B5EF4-FFF2-40B4-BE49-F238E27FC236}">
                <a16:creationId xmlns:a16="http://schemas.microsoft.com/office/drawing/2014/main" id="{49A4D47F-755B-8C7B-FA35-C5BC34E2324C}"/>
              </a:ext>
            </a:extLst>
          </p:cNvPr>
          <p:cNvSpPr txBox="1"/>
          <p:nvPr/>
        </p:nvSpPr>
        <p:spPr>
          <a:xfrm>
            <a:off x="584200" y="1636181"/>
            <a:ext cx="9636432" cy="430887"/>
          </a:xfrm>
          <a:prstGeom prst="rect">
            <a:avLst/>
          </a:prstGeom>
          <a:noFill/>
        </p:spPr>
        <p:txBody>
          <a:bodyPr wrap="square">
            <a:spAutoFit/>
          </a:bodyPr>
          <a:lstStyle/>
          <a:p>
            <a:pPr defTabSz="932742"/>
            <a:r>
              <a:rPr lang="en-US" sz="2200" b="1" dirty="0">
                <a:solidFill>
                  <a:srgbClr val="3B2E58"/>
                </a:solidFill>
              </a:rPr>
              <a:t>Technology Behind Clean Capture</a:t>
            </a:r>
          </a:p>
        </p:txBody>
      </p:sp>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4F528-BCD1-382D-FF69-30038FEA71B7}"/>
              </a:ext>
            </a:extLst>
          </p:cNvPr>
          <p:cNvSpPr>
            <a:spLocks noGrp="1"/>
          </p:cNvSpPr>
          <p:nvPr>
            <p:ph type="title"/>
          </p:nvPr>
        </p:nvSpPr>
        <p:spPr>
          <a:xfrm>
            <a:off x="588263" y="457200"/>
            <a:ext cx="11018520" cy="553998"/>
          </a:xfrm>
        </p:spPr>
        <p:txBody>
          <a:bodyPr/>
          <a:lstStyle/>
          <a:p>
            <a:r>
              <a:rPr lang="en-US" sz="3600" b="0" kern="1200" cap="none" spc="-50" baseline="0" dirty="0">
                <a:ln w="3175">
                  <a:noFill/>
                </a:ln>
                <a:solidFill>
                  <a:schemeClr val="accent3"/>
                </a:solidFill>
                <a:effectLst/>
                <a:latin typeface="+mj-lt"/>
                <a:ea typeface="+mn-ea"/>
                <a:cs typeface="Segoe UI" pitchFamily="34" charset="0"/>
              </a:rPr>
              <a:t>Demo</a:t>
            </a:r>
            <a:endParaRPr lang="en-NG" dirty="0"/>
          </a:p>
        </p:txBody>
      </p:sp>
      <p:pic>
        <p:nvPicPr>
          <p:cNvPr id="21" name="Untitled design">
            <a:hlinkClick r:id="" action="ppaction://media"/>
            <a:extLst>
              <a:ext uri="{FF2B5EF4-FFF2-40B4-BE49-F238E27FC236}">
                <a16:creationId xmlns:a16="http://schemas.microsoft.com/office/drawing/2014/main" id="{AF8881FA-D1E1-D13B-18F5-95CA429C60F6}"/>
              </a:ext>
            </a:extLst>
          </p:cNvPr>
          <p:cNvPicPr>
            <a:picLocks noGrp="1" noChangeAspect="1"/>
          </p:cNvPicPr>
          <p:nvPr>
            <p:ph sz="quarter" idx="12"/>
            <a:videoFile r:link="rId2"/>
            <p:extLst>
              <p:ext uri="{DAA4B4D4-6D71-4841-9C94-3DE7FCFB9230}">
                <p14:media xmlns:p14="http://schemas.microsoft.com/office/powerpoint/2010/main" r:embed="rId1"/>
              </p:ext>
            </p:extLst>
          </p:nvPr>
        </p:nvPicPr>
        <p:blipFill rotWithShape="1">
          <a:blip r:embed="rId4"/>
          <a:srcRect t="11387" b="10631"/>
          <a:stretch/>
        </p:blipFill>
        <p:spPr>
          <a:xfrm>
            <a:off x="1" y="1327356"/>
            <a:ext cx="12192000" cy="5348001"/>
          </a:xfrm>
          <a:prstGeom prst="rect">
            <a:avLst/>
          </a:prstGeom>
        </p:spPr>
      </p:pic>
    </p:spTree>
    <p:extLst>
      <p:ext uri="{BB962C8B-B14F-4D97-AF65-F5344CB8AC3E}">
        <p14:creationId xmlns:p14="http://schemas.microsoft.com/office/powerpoint/2010/main" val="18361389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624"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Takeaways</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263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buFont typeface="Wingdings" panose="05000000000000000000" pitchFamily="2" charset="2"/>
              <a:buChar char=""/>
            </a:pPr>
            <a:endParaRPr lang="en-US" sz="2800" b="1"/>
          </a:p>
        </p:txBody>
      </p:sp>
      <p:sp>
        <p:nvSpPr>
          <p:cNvPr id="20" name="TextBox 19">
            <a:extLst>
              <a:ext uri="{FF2B5EF4-FFF2-40B4-BE49-F238E27FC236}">
                <a16:creationId xmlns:a16="http://schemas.microsoft.com/office/drawing/2014/main" id="{03CC5AE6-0D4A-D3F3-24BE-44389D0A8296}"/>
              </a:ext>
            </a:extLst>
          </p:cNvPr>
          <p:cNvSpPr txBox="1"/>
          <p:nvPr/>
        </p:nvSpPr>
        <p:spPr>
          <a:xfrm>
            <a:off x="584200" y="1844674"/>
            <a:ext cx="10661555"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120000"/>
              </a:lnSpc>
              <a:spcBef>
                <a:spcPct val="20000"/>
              </a:spcBef>
              <a:buSzPct val="90000"/>
            </a:pPr>
            <a:r>
              <a:rPr lang="en-US" b="1" dirty="0"/>
              <a:t>Recommendations: </a:t>
            </a:r>
          </a:p>
          <a:p>
            <a:pPr marL="285750" indent="-285750" defTabSz="932742">
              <a:lnSpc>
                <a:spcPct val="120000"/>
              </a:lnSpc>
              <a:spcBef>
                <a:spcPct val="20000"/>
              </a:spcBef>
              <a:buSzPct val="90000"/>
              <a:buFont typeface="Arial" panose="020B0604020202020204" pitchFamily="34" charset="0"/>
              <a:buChar char="•"/>
            </a:pPr>
            <a:r>
              <a:rPr lang="en-US" b="1" dirty="0"/>
              <a:t>Start Implementing Automated Waste Solutions: </a:t>
            </a:r>
            <a:r>
              <a:rPr lang="en-US" dirty="0"/>
              <a:t>By adopting AI-driven waste management systems like Clean Capture, organizations can significantly reduce environmental impact.</a:t>
            </a:r>
          </a:p>
          <a:p>
            <a:pPr marL="285750" indent="-285750" defTabSz="932742">
              <a:lnSpc>
                <a:spcPct val="120000"/>
              </a:lnSpc>
              <a:spcBef>
                <a:spcPct val="20000"/>
              </a:spcBef>
              <a:buSzPct val="90000"/>
              <a:buFont typeface="Arial" panose="020B0604020202020204" pitchFamily="34" charset="0"/>
              <a:buChar char="•"/>
            </a:pPr>
            <a:r>
              <a:rPr lang="en-US" b="1" dirty="0"/>
              <a:t>Educate and Engage Users: </a:t>
            </a:r>
            <a:r>
              <a:rPr lang="en-US" dirty="0"/>
              <a:t>Encourage the use of AI chat features to promote better waste management practices.</a:t>
            </a:r>
          </a:p>
          <a:p>
            <a:pPr marL="285750" indent="-285750" defTabSz="932742">
              <a:lnSpc>
                <a:spcPct val="120000"/>
              </a:lnSpc>
              <a:spcBef>
                <a:spcPct val="20000"/>
              </a:spcBef>
              <a:buSzPct val="90000"/>
              <a:buFont typeface="Arial" panose="020B0604020202020204" pitchFamily="34" charset="0"/>
              <a:buChar char="•"/>
            </a:pPr>
            <a:r>
              <a:rPr lang="en-US" b="1" dirty="0"/>
              <a:t>Leverage AI for Efficiency: </a:t>
            </a:r>
            <a:r>
              <a:rPr lang="en-US" dirty="0"/>
              <a:t>Automating waste detection can save time, reduce costs, and improve accuracy in waste management efforts.</a:t>
            </a:r>
          </a:p>
          <a:p>
            <a:pPr defTabSz="932742">
              <a:lnSpc>
                <a:spcPct val="120000"/>
              </a:lnSpc>
              <a:spcBef>
                <a:spcPct val="20000"/>
              </a:spcBef>
              <a:buSzPct val="90000"/>
            </a:pPr>
            <a:r>
              <a:rPr lang="en-US" b="1" dirty="0"/>
              <a:t>How </a:t>
            </a:r>
            <a:r>
              <a:rPr lang="en-US" b="1" dirty="0" err="1"/>
              <a:t>CleanCapture</a:t>
            </a:r>
            <a:r>
              <a:rPr lang="en-US" b="1" dirty="0"/>
              <a:t> Helps:</a:t>
            </a:r>
            <a:r>
              <a:rPr lang="en-US" dirty="0"/>
              <a:t>: </a:t>
            </a:r>
          </a:p>
          <a:p>
            <a:pPr marL="285750" indent="-285750" defTabSz="932742">
              <a:lnSpc>
                <a:spcPct val="120000"/>
              </a:lnSpc>
              <a:spcBef>
                <a:spcPct val="20000"/>
              </a:spcBef>
              <a:buSzPct val="90000"/>
              <a:buFont typeface="Arial" panose="020B0604020202020204" pitchFamily="34" charset="0"/>
              <a:buChar char="•"/>
            </a:pPr>
            <a:r>
              <a:rPr lang="en-US" b="1" dirty="0"/>
              <a:t>Simplifies Waste Management</a:t>
            </a:r>
            <a:r>
              <a:rPr lang="en-US" dirty="0"/>
              <a:t>: Clean Capture offers a user-friendly, scalable solution that simplifies the process of waste detection and classification.</a:t>
            </a:r>
          </a:p>
          <a:p>
            <a:pPr marL="285750" indent="-285750" defTabSz="932742">
              <a:lnSpc>
                <a:spcPct val="120000"/>
              </a:lnSpc>
              <a:spcBef>
                <a:spcPct val="20000"/>
              </a:spcBef>
              <a:buSzPct val="90000"/>
              <a:buFont typeface="Arial" panose="020B0604020202020204" pitchFamily="34" charset="0"/>
              <a:buChar char="•"/>
            </a:pPr>
            <a:r>
              <a:rPr lang="en-US" b="1" dirty="0"/>
              <a:t>Promotes Environmental Sustainability</a:t>
            </a:r>
            <a:r>
              <a:rPr lang="en-US" dirty="0"/>
              <a:t>: By improving recycling rates and reducing landfill dependency, Clean Capture contributes to a greener planet.</a:t>
            </a:r>
            <a:endParaRPr lang="en-US" b="1" dirty="0"/>
          </a:p>
        </p:txBody>
      </p:sp>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dirty="0">
                <a:ln w="3175">
                  <a:noFill/>
                </a:ln>
                <a:solidFill>
                  <a:schemeClr val="accent3"/>
                </a:solidFill>
                <a:effectLst/>
                <a:latin typeface="+mj-lt"/>
                <a:ea typeface="+mn-ea"/>
                <a:cs typeface="Segoe UI" pitchFamily="34" charset="0"/>
              </a:rPr>
              <a:t>Conclusion</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263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buFont typeface="Wingdings" panose="05000000000000000000" pitchFamily="2" charset="2"/>
              <a:buChar char=""/>
            </a:pPr>
            <a:endParaRPr lang="en-US" sz="2800" b="1"/>
          </a:p>
        </p:txBody>
      </p:sp>
      <p:sp>
        <p:nvSpPr>
          <p:cNvPr id="20" name="TextBox 19">
            <a:extLst>
              <a:ext uri="{FF2B5EF4-FFF2-40B4-BE49-F238E27FC236}">
                <a16:creationId xmlns:a16="http://schemas.microsoft.com/office/drawing/2014/main" id="{03CC5AE6-0D4A-D3F3-24BE-44389D0A8296}"/>
              </a:ext>
            </a:extLst>
          </p:cNvPr>
          <p:cNvSpPr txBox="1"/>
          <p:nvPr/>
        </p:nvSpPr>
        <p:spPr>
          <a:xfrm>
            <a:off x="584200" y="1844674"/>
            <a:ext cx="10661555"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120000"/>
              </a:lnSpc>
              <a:spcBef>
                <a:spcPct val="20000"/>
              </a:spcBef>
              <a:buSzPct val="90000"/>
            </a:pPr>
            <a:r>
              <a:rPr lang="en-US" sz="4000" dirty="0"/>
              <a:t>Clean Capture is more than just a tool—it's a step towards a sustainable future. With AI-powered waste management, we aim to make the world cleaner, one piece of waste at a time.</a:t>
            </a:r>
          </a:p>
        </p:txBody>
      </p:sp>
    </p:spTree>
    <p:extLst>
      <p:ext uri="{BB962C8B-B14F-4D97-AF65-F5344CB8AC3E}">
        <p14:creationId xmlns:p14="http://schemas.microsoft.com/office/powerpoint/2010/main" val="70043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p:nvPr>
        </p:nvSpPr>
        <p:spPr>
          <a:xfrm>
            <a:off x="582042" y="3595839"/>
            <a:ext cx="4791816" cy="842460"/>
          </a:xfrm>
        </p:spPr>
        <p:txBody>
          <a:bodyPr vert="horz" wrap="square" lIns="0" tIns="0" rIns="0" bIns="0" rtlCol="0" anchor="t">
            <a:normAutofit/>
          </a:bodyPr>
          <a:lstStyle/>
          <a:p>
            <a:pPr>
              <a:spcAft>
                <a:spcPts val="600"/>
              </a:spcAft>
            </a:pPr>
            <a:r>
              <a:rPr lang="en-US" sz="5400" b="1" dirty="0">
                <a:cs typeface="Segoe UI"/>
              </a:rPr>
              <a:t>Thank You !!!</a:t>
            </a:r>
            <a:endParaRPr lang="en-US" sz="5400"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
        <p:nvSpPr>
          <p:cNvPr id="7" name="Title 3">
            <a:extLst>
              <a:ext uri="{FF2B5EF4-FFF2-40B4-BE49-F238E27FC236}">
                <a16:creationId xmlns:a16="http://schemas.microsoft.com/office/drawing/2014/main" id="{A401FFA7-C9BC-7433-EEA0-58DACDAD6DB8}"/>
              </a:ext>
            </a:extLst>
          </p:cNvPr>
          <p:cNvSpPr txBox="1">
            <a:spLocks/>
          </p:cNvSpPr>
          <p:nvPr/>
        </p:nvSpPr>
        <p:spPr>
          <a:xfrm>
            <a:off x="491582" y="2585983"/>
            <a:ext cx="4972736" cy="306969"/>
          </a:xfrm>
          <a:prstGeom prst="rect">
            <a:avLst/>
          </a:prstGeom>
        </p:spPr>
        <p:txBody>
          <a:bodyPr vert="horz" wrap="square" lIns="0" tIns="0" rIns="0" bIns="0" rtlCol="0" anchor="b" anchorCtr="0">
            <a:normAutofit/>
          </a:bodyPr>
          <a:lstStyle>
            <a:lvl1pPr algn="l" defTabSz="932742" rtl="0" eaLnBrk="1" latinLnBrk="0" hangingPunct="1">
              <a:lnSpc>
                <a:spcPct val="100000"/>
              </a:lnSpc>
              <a:spcBef>
                <a:spcPct val="0"/>
              </a:spcBef>
              <a:buNone/>
              <a:defRPr lang="en-US" sz="3600" b="0" kern="1200" cap="none" spc="-50" baseline="0">
                <a:ln w="3175">
                  <a:noFill/>
                </a:ln>
                <a:solidFill>
                  <a:srgbClr val="D59DFF"/>
                </a:solidFill>
                <a:effectLst/>
                <a:latin typeface="+mj-lt"/>
                <a:ea typeface="+mn-ea"/>
                <a:cs typeface="Segoe UI" pitchFamily="34" charset="0"/>
              </a:defRPr>
            </a:lvl1pPr>
          </a:lstStyle>
          <a:p>
            <a:r>
              <a:rPr lang="en-US" sz="1800" dirty="0"/>
              <a:t>https://cleancapture.azurewebsites.net/</a:t>
            </a:r>
          </a:p>
        </p:txBody>
      </p:sp>
      <p:sp>
        <p:nvSpPr>
          <p:cNvPr id="9" name="Title 8">
            <a:extLst>
              <a:ext uri="{FF2B5EF4-FFF2-40B4-BE49-F238E27FC236}">
                <a16:creationId xmlns:a16="http://schemas.microsoft.com/office/drawing/2014/main" id="{BEDC7EB0-679E-24BE-5558-E568EC2ABAE0}"/>
              </a:ext>
            </a:extLst>
          </p:cNvPr>
          <p:cNvSpPr>
            <a:spLocks noGrp="1"/>
          </p:cNvSpPr>
          <p:nvPr>
            <p:ph type="title"/>
          </p:nvPr>
        </p:nvSpPr>
        <p:spPr>
          <a:xfrm>
            <a:off x="491582" y="1979965"/>
            <a:ext cx="4167887" cy="553998"/>
          </a:xfrm>
        </p:spPr>
        <p:txBody>
          <a:bodyPr/>
          <a:lstStyle/>
          <a:p>
            <a:r>
              <a:rPr lang="en-US" sz="3600" b="1" dirty="0" err="1">
                <a:cs typeface="Segoe UI"/>
              </a:rPr>
              <a:t>CleanCapture</a:t>
            </a:r>
            <a:endParaRPr lang="en-NG" dirty="0"/>
          </a:p>
        </p:txBody>
      </p:sp>
    </p:spTree>
    <p:extLst>
      <p:ext uri="{BB962C8B-B14F-4D97-AF65-F5344CB8AC3E}">
        <p14:creationId xmlns:p14="http://schemas.microsoft.com/office/powerpoint/2010/main" val="1612144637"/>
      </p:ext>
    </p:extLst>
  </p:cSld>
  <p:clrMapOvr>
    <a:masterClrMapping/>
  </p:clrMapOvr>
  <p:transition>
    <p:fade/>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6FBD21B-B558-4589-A6DF-3348B1143415}">
  <ds:schemaRefs>
    <ds:schemaRef ds:uri="http://schemas.microsoft.com/sharepoint/v3/contenttype/forms"/>
  </ds:schemaRefs>
</ds:datastoreItem>
</file>

<file path=customXml/itemProps2.xml><?xml version="1.0" encoding="utf-8"?>
<ds:datastoreItem xmlns:ds="http://schemas.openxmlformats.org/officeDocument/2006/customXml" ds:itemID="{A81EC4BB-E8AF-45E0-9C79-B5C580965ADC}">
  <ds:schemaRefs>
    <ds:schemaRef ds:uri="7c0babc9-7a7a-47b5-a647-6cd2800917f1"/>
    <ds:schemaRef ds:uri="8d8bcb89-110c-418e-bb51-7f95f1182564"/>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A42EBC73-D8CA-44F6-BF6B-087B84ABD701}">
  <ds:schemaRefs>
    <ds:schemaRef ds:uri="7c0babc9-7a7a-47b5-a647-6cd2800917f1"/>
    <ds:schemaRef ds:uri="8d8bcb89-110c-418e-bb51-7f95f118256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TotalTime>995</TotalTime>
  <Words>752</Words>
  <Application>Microsoft Office PowerPoint</Application>
  <PresentationFormat>Widescreen</PresentationFormat>
  <Paragraphs>81</Paragraphs>
  <Slides>9</Slides>
  <Notes>8</Notes>
  <HiddenSlides>0</HiddenSlides>
  <MMClips>1</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9</vt:i4>
      </vt:variant>
    </vt:vector>
  </HeadingPairs>
  <TitlesOfParts>
    <vt:vector size="24" baseType="lpstr">
      <vt:lpstr>STXingkai</vt:lpstr>
      <vt:lpstr>Arial</vt:lpstr>
      <vt:lpstr>Calibri</vt:lpstr>
      <vt:lpstr>Calibri Light</vt:lpstr>
      <vt:lpstr>Consolas</vt:lpstr>
      <vt:lpstr>Quattrocento Sans</vt:lpstr>
      <vt:lpstr>Segoe Pro</vt:lpstr>
      <vt:lpstr>Segoe Pro Semibold</vt:lpstr>
      <vt:lpstr>Segoe UI</vt:lpstr>
      <vt:lpstr>Segoe UI Semibold</vt:lpstr>
      <vt:lpstr>Wingdings</vt:lpstr>
      <vt:lpstr>office theme</vt:lpstr>
      <vt:lpstr>1_White Template</vt:lpstr>
      <vt:lpstr>MS_Startups_FH_PPT_Template FY23</vt:lpstr>
      <vt:lpstr>Light</vt:lpstr>
      <vt:lpstr>Student Ambassador Projects</vt:lpstr>
      <vt:lpstr>CleanCapture</vt:lpstr>
      <vt:lpstr>PowerPoint Presentation</vt:lpstr>
      <vt:lpstr>PowerPoint Presentation</vt:lpstr>
      <vt:lpstr>PowerPoint Presentation</vt:lpstr>
      <vt:lpstr>Demo</vt:lpstr>
      <vt:lpstr>PowerPoint Presentation</vt:lpstr>
      <vt:lpstr>PowerPoint Presentation</vt:lpstr>
      <vt:lpstr>CleanCapture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armf_tech</dc:creator>
  <cp:lastModifiedBy>Ridwan Abdurahman</cp:lastModifiedBy>
  <cp:revision>8</cp:revision>
  <dcterms:created xsi:type="dcterms:W3CDTF">2013-07-15T20:26:40Z</dcterms:created>
  <dcterms:modified xsi:type="dcterms:W3CDTF">2024-09-09T05:56:45Z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